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0" r:id="rId2"/>
    <p:sldId id="434" r:id="rId3"/>
    <p:sldId id="423" r:id="rId4"/>
    <p:sldId id="428" r:id="rId5"/>
    <p:sldId id="425" r:id="rId6"/>
    <p:sldId id="443" r:id="rId7"/>
    <p:sldId id="422" r:id="rId8"/>
    <p:sldId id="440" r:id="rId9"/>
    <p:sldId id="441" r:id="rId10"/>
    <p:sldId id="446" r:id="rId11"/>
    <p:sldId id="403" r:id="rId12"/>
    <p:sldId id="445" r:id="rId13"/>
    <p:sldId id="429" r:id="rId14"/>
    <p:sldId id="400" r:id="rId15"/>
    <p:sldId id="447" r:id="rId16"/>
    <p:sldId id="310" r:id="rId17"/>
    <p:sldId id="412" r:id="rId18"/>
    <p:sldId id="437" r:id="rId19"/>
    <p:sldId id="414" r:id="rId20"/>
    <p:sldId id="418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359FC-89F2-455B-9B7E-49707470EE84}" v="2000" dt="2021-09-24T10:13:10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94660"/>
  </p:normalViewPr>
  <p:slideViewPr>
    <p:cSldViewPr snapToGrid="0">
      <p:cViewPr>
        <p:scale>
          <a:sx n="57" d="100"/>
          <a:sy n="57" d="100"/>
        </p:scale>
        <p:origin x="852" y="9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ADA45-66F3-4294-B3AE-B27C38D2C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15E371-9990-48BB-831C-00F624F58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A9528C-B515-41C2-A4D3-A538EF549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F557-7889-49A0-A9EB-471F5924B4DD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BEB940-3DFC-47A2-B2C2-35233A44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0E384D-83E0-43CC-9A6E-70F67D14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982-81BB-420C-8652-A26AC2BA8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960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5A448-396F-4FE7-849B-F52AD2A6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94DF8E7-23CB-4574-8BB0-86733747E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6427AC-578C-403F-B068-E4CB317A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F557-7889-49A0-A9EB-471F5924B4DD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D1A771-D910-4088-912A-F34538D6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5029B3-8D0A-4BD1-9260-949B07AA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982-81BB-420C-8652-A26AC2BA8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185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06427F6-715A-4E52-9872-7AA4C0A09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FD4F7B-788D-4665-A3C6-A6010F353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FA49EA-5B5D-4322-87F2-8B3A26A4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F557-7889-49A0-A9EB-471F5924B4DD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AEDD62-5B90-4E57-9A92-5D4F97C4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49D4F-8F40-44CE-A022-501A29A3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982-81BB-420C-8652-A26AC2BA8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190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07E4E-4B02-4372-B6B5-601AAB57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B4B304-87CD-43E1-9720-A4A2368EC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F7C26E-CCEE-48BE-BFF8-F9067D5E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F557-7889-49A0-A9EB-471F5924B4DD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DD196D-79A5-4224-AB67-1C1B8BB1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AA29-DF23-42E8-B123-F60174E0A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982-81BB-420C-8652-A26AC2BA8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867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DA50A-9652-4D30-91D1-2A5151CA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5308D4-E103-4146-90EE-DCC6A475F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621FFD-0422-4838-A414-5267B799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F557-7889-49A0-A9EB-471F5924B4DD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D3B820-C6E9-472A-A629-CD9AF1DF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2722F8-0B85-4253-8EF3-E7D68A90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982-81BB-420C-8652-A26AC2BA8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695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6806B-72A0-43E6-9CED-1273CD237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DB8F51-68CA-4704-A2ED-E3ECC424B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2781E-1FDF-460F-AFFD-065C0D856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CAABF6-931E-4A8F-89D3-B3AE99A2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F557-7889-49A0-A9EB-471F5924B4DD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E6B270-2B94-4CC4-8CDF-0CA60632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069950-7E0B-4E75-A397-FD14BD75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982-81BB-420C-8652-A26AC2BA8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795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9F3AE-CE79-4743-9D95-0174BE63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06D661-D241-40D5-ACF9-AFBDBD815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9B633-000D-4D9C-8BEF-6834A7E1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3EE6D0-C8B2-49DA-9A4F-4E251C71C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0325723-93ED-4D40-AAD9-C413BFB21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CBC0F34-6A70-4FB3-A49B-A0882571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F557-7889-49A0-A9EB-471F5924B4DD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41FCD4-52AA-43AC-8EB1-3345B6AC5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3D1711-86BF-4160-8DDD-0DAB0D2C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982-81BB-420C-8652-A26AC2BA8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938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9FFF4-DDFB-46B6-9721-15CFCE37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45A7F2-A5A0-42BF-A387-5212DD7B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F557-7889-49A0-A9EB-471F5924B4DD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944C73-8578-4E61-BDB9-4E6C9E60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F29C2B-9049-4B4F-B8F8-2B07F4B1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982-81BB-420C-8652-A26AC2BA8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798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BFD93B5-677E-486C-A5EC-06048031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F557-7889-49A0-A9EB-471F5924B4DD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EAD08F-4294-4016-87C8-CD25BBB3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84F567-93A0-4ABD-92E6-B09E7C52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982-81BB-420C-8652-A26AC2BA8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957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AE94B-FC01-44D0-9F8A-696FE9B0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66E36E-63EC-450F-B455-9DF385DB3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38C9E7-524E-4FF0-BD87-27BE72148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C9B275-FC10-4667-B4D8-FC41FF60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F557-7889-49A0-A9EB-471F5924B4DD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F908A2-5A9F-4865-9794-52EF1062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5B3564-43E0-4A99-8302-C85F1789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982-81BB-420C-8652-A26AC2BA8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60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50A8B-81AA-4C73-B603-B656B5FA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8697E79-3210-4497-A9B0-D0195996D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BCFB7F-D3F7-4104-B3D6-03AECA983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4A7ED5-47CE-4816-B3B2-3DBC39F4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F557-7889-49A0-A9EB-471F5924B4DD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E23983-B473-4830-A692-1FB92A05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3BD8A7-9147-4D0B-9097-EEE7C19E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982-81BB-420C-8652-A26AC2BA8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183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9267577-C94F-432F-A72C-2169C2AE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4A9C65-8B08-409C-A4DE-64AB20621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A4F07B-754A-454F-987A-3C89387C0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CF557-7889-49A0-A9EB-471F5924B4DD}" type="datetimeFigureOut">
              <a:rPr lang="de-AT" smtClean="0"/>
              <a:t>25.09.2021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E3AD1E-F107-4E16-A827-7D119ADB7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30E800-FC66-40E4-B244-D9559D38C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32982-81BB-420C-8652-A26AC2BA80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609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diepresse.com/home/innenpolitik/5409914/Gudenus-und-die-SorosVerschwoerunge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s://www.bpb.de/politik/extremismus/rechtsextremismus/210333/die-protokolle-der-weisen-von-zion?type=galerie&amp;show=image&amp;i=21039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2F1C7-9710-438B-8BEC-CEAF6931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99355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de-AT" b="1" dirty="0">
                <a:solidFill>
                  <a:schemeClr val="accent1"/>
                </a:solidFill>
              </a:rPr>
              <a:t>Helga Embacher</a:t>
            </a:r>
            <a:br>
              <a:rPr lang="de-AT" b="1" dirty="0">
                <a:solidFill>
                  <a:schemeClr val="accent1"/>
                </a:solidFill>
              </a:rPr>
            </a:br>
            <a:r>
              <a:rPr lang="de-AT" b="1" dirty="0">
                <a:solidFill>
                  <a:schemeClr val="accent1"/>
                </a:solidFill>
              </a:rPr>
              <a:t>Verschwörungsmythen und Antisemitismus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3A6CDE4-3D42-455D-BB67-3E58A8248C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12391"/>
            <a:ext cx="9424217" cy="463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FF56BDA-A95B-4FB2-9318-81699405A0A1}"/>
              </a:ext>
            </a:extLst>
          </p:cNvPr>
          <p:cNvSpPr txBox="1"/>
          <p:nvPr/>
        </p:nvSpPr>
        <p:spPr>
          <a:xfrm>
            <a:off x="8443784" y="6204461"/>
            <a:ext cx="2504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Foto: Helga Embacher (Mondsee/St. Lorenz 9/2021) </a:t>
            </a:r>
          </a:p>
        </p:txBody>
      </p:sp>
    </p:spTree>
    <p:extLst>
      <p:ext uri="{BB962C8B-B14F-4D97-AF65-F5344CB8AC3E}">
        <p14:creationId xmlns:p14="http://schemas.microsoft.com/office/powerpoint/2010/main" val="392775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24C3C-653E-4E8C-BBDB-DCCFAC6AF8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de-AT" dirty="0">
                <a:solidFill>
                  <a:schemeClr val="accent1"/>
                </a:solidFill>
              </a:rPr>
              <a:t>Susanne Winter </a:t>
            </a:r>
          </a:p>
        </p:txBody>
      </p:sp>
      <p:pic>
        <p:nvPicPr>
          <p:cNvPr id="4" name="Picture 2" descr="Quellbild anzeigen">
            <a:extLst>
              <a:ext uri="{FF2B5EF4-FFF2-40B4-BE49-F238E27FC236}">
                <a16:creationId xmlns:a16="http://schemas.microsoft.com/office/drawing/2014/main" id="{3C660B83-C83F-4679-9A15-F20724B6A8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910681"/>
            <a:ext cx="46672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72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61EF8F-EE61-4913-9B58-E186C2043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4326"/>
            <a:ext cx="4444015" cy="10065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Transparent der Identitären-Parallelorganisation "Die Österreicher". Foto: Markus Sulzbacher</a:t>
            </a:r>
            <a:b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Ein Bild, das Person, draußen, Himmel, Baum enthält.&#10;&#10;Automatisch generierte Beschreibung">
            <a:extLst>
              <a:ext uri="{FF2B5EF4-FFF2-40B4-BE49-F238E27FC236}">
                <a16:creationId xmlns:a16="http://schemas.microsoft.com/office/drawing/2014/main" id="{DFBC1ABB-0D44-4280-B1BC-2F666BF3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674" y="1070920"/>
            <a:ext cx="3797536" cy="28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Quellbild anzeigen">
            <a:extLst>
              <a:ext uri="{FF2B5EF4-FFF2-40B4-BE49-F238E27FC236}">
                <a16:creationId xmlns:a16="http://schemas.microsoft.com/office/drawing/2014/main" id="{689EE2B7-0B74-43FF-B126-2104B598A8C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r="3" b="3"/>
          <a:stretch/>
        </p:blipFill>
        <p:spPr bwMode="auto">
          <a:xfrm>
            <a:off x="2070223" y="3906285"/>
            <a:ext cx="3985389" cy="283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Quellbild anzeigen">
            <a:extLst>
              <a:ext uri="{FF2B5EF4-FFF2-40B4-BE49-F238E27FC236}">
                <a16:creationId xmlns:a16="http://schemas.microsoft.com/office/drawing/2014/main" id="{FCC40E4E-2F8C-4783-8445-2A21CA5DD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75" y="560173"/>
            <a:ext cx="5400000" cy="476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BC9CA8-359B-494B-9E94-08EE41367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60173"/>
            <a:ext cx="5181600" cy="4761470"/>
          </a:xfr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865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CCF75-8398-4408-B81E-ABC2280D7EF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de-AT" b="1" dirty="0">
                <a:solidFill>
                  <a:schemeClr val="accent1"/>
                </a:solidFill>
              </a:rPr>
              <a:t>„Umvolkung“ in Österreich</a:t>
            </a:r>
          </a:p>
        </p:txBody>
      </p:sp>
      <p:pic>
        <p:nvPicPr>
          <p:cNvPr id="6146" name="Picture 2" descr="Visuelles Suchabfragebild">
            <a:extLst>
              <a:ext uri="{FF2B5EF4-FFF2-40B4-BE49-F238E27FC236}">
                <a16:creationId xmlns:a16="http://schemas.microsoft.com/office/drawing/2014/main" id="{F572B79D-490F-413C-9693-9F2F9FAD37B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7" y="1825625"/>
            <a:ext cx="45884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85F4C94-08E5-48F7-93D0-9AD4EF5BB9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82410"/>
            <a:ext cx="5181600" cy="323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4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B086E-BAFC-41BB-9E28-16709026543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de-AT" b="1" dirty="0">
                <a:solidFill>
                  <a:schemeClr val="accent1"/>
                </a:solidFill>
              </a:rPr>
              <a:t>„Soros“ als Code für Antisemitismus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5561595-8315-4BD6-B3BF-754F9FF5CF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993556"/>
            <a:ext cx="5181600" cy="329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F57A2934-1533-4F04-8B7E-E83EF8759D0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8" y="1690688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A12DCB8-99CF-4C8E-A2F6-33D21B9D8430}"/>
              </a:ext>
            </a:extLst>
          </p:cNvPr>
          <p:cNvSpPr txBox="1"/>
          <p:nvPr/>
        </p:nvSpPr>
        <p:spPr>
          <a:xfrm>
            <a:off x="659027" y="4761470"/>
            <a:ext cx="5082746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sz="1400" b="0" i="0" dirty="0">
                <a:solidFill>
                  <a:srgbClr val="373A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„Lassen wir nicht zu, dass er zuletzt lacht“, hieß es auf Plakaten unter dem Porträt eines lachenden Soros kurz vor den ungarischen Parlamentswahlen 2018.</a:t>
            </a:r>
            <a:endParaRPr lang="de-A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6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007DC-2DFD-44CD-8347-FB06B900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5181600" cy="827448"/>
          </a:xfrm>
        </p:spPr>
        <p:txBody>
          <a:bodyPr>
            <a:normAutofit fontScale="90000"/>
          </a:bodyPr>
          <a:lstStyle/>
          <a:p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Cartoon von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Garrison (2017),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den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Offizier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McMasters und Petraeus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CIA)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Puppen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Soros und den Rothschilds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darstellt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7200" b="0" i="0" dirty="0">
                <a:solidFill>
                  <a:srgbClr val="2C2C2C"/>
                </a:solidFill>
                <a:effectLst/>
                <a:latin typeface="Tiempos Headline"/>
              </a:rPr>
            </a:br>
            <a:endParaRPr lang="de-AT" dirty="0"/>
          </a:p>
        </p:txBody>
      </p:sp>
      <p:pic>
        <p:nvPicPr>
          <p:cNvPr id="6" name="Picture 2" descr="This 2017 political cartoon by Ben Garrison portrays Generals McMasters and Petraeus as puppets of George Soros and the Rothschilds.">
            <a:extLst>
              <a:ext uri="{FF2B5EF4-FFF2-40B4-BE49-F238E27FC236}">
                <a16:creationId xmlns:a16="http://schemas.microsoft.com/office/drawing/2014/main" id="{36C2845A-1F24-4127-B812-29378157FE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7449"/>
            <a:ext cx="5181600" cy="351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 2" descr="Coronavirus Demonstration auf dem Residenzplatz in der Salzburger Altstadt">
            <a:extLst>
              <a:ext uri="{FF2B5EF4-FFF2-40B4-BE49-F238E27FC236}">
                <a16:creationId xmlns:a16="http://schemas.microsoft.com/office/drawing/2014/main" id="{2C6E7872-F648-486D-BB8F-90DC0C7ABFA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136" y="465364"/>
            <a:ext cx="6066064" cy="50455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D1232A-DAE6-49B4-9868-3EA280FFF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6080811" y="64065"/>
            <a:ext cx="5272989" cy="45719"/>
          </a:xfrm>
        </p:spPr>
        <p:txBody>
          <a:bodyPr>
            <a:normAutofit fontScale="25000" lnSpcReduction="20000"/>
          </a:bodyPr>
          <a:lstStyle/>
          <a:p>
            <a:endParaRPr lang="de-AT" dirty="0"/>
          </a:p>
        </p:txBody>
      </p:sp>
      <p:pic>
        <p:nvPicPr>
          <p:cNvPr id="10" name="Picture 2" descr="Quellbild anzeigen">
            <a:extLst>
              <a:ext uri="{FF2B5EF4-FFF2-40B4-BE49-F238E27FC236}">
                <a16:creationId xmlns:a16="http://schemas.microsoft.com/office/drawing/2014/main" id="{45EFC3BC-050C-4E88-A472-2527EA5C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32" y="3539132"/>
            <a:ext cx="4061861" cy="342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57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3172A-AF62-4E24-86A8-013A48CF51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de-AT" dirty="0">
                <a:solidFill>
                  <a:schemeClr val="accent1"/>
                </a:solidFill>
              </a:rPr>
              <a:t>Soros in der österreichischen </a:t>
            </a:r>
            <a:br>
              <a:rPr lang="de-AT" dirty="0">
                <a:solidFill>
                  <a:schemeClr val="accent1"/>
                </a:solidFill>
              </a:rPr>
            </a:br>
            <a:r>
              <a:rPr lang="de-AT" dirty="0">
                <a:solidFill>
                  <a:schemeClr val="accent1"/>
                </a:solidFill>
              </a:rPr>
              <a:t>Innenpolitik</a:t>
            </a:r>
          </a:p>
        </p:txBody>
      </p:sp>
      <p:pic>
        <p:nvPicPr>
          <p:cNvPr id="1026" name="Picture 2" descr="Quellbild anzeigen">
            <a:extLst>
              <a:ext uri="{FF2B5EF4-FFF2-40B4-BE49-F238E27FC236}">
                <a16:creationId xmlns:a16="http://schemas.microsoft.com/office/drawing/2014/main" id="{36827452-ED47-4B76-96B7-41BE557D95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20751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E84C77B-7D8D-4DE4-8C31-0141C2B4E7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1" y="1934936"/>
            <a:ext cx="27336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6A5BF4C-DDC9-4CB3-9B38-244B6A7A9C27}"/>
              </a:ext>
            </a:extLst>
          </p:cNvPr>
          <p:cNvSpPr txBox="1"/>
          <p:nvPr/>
        </p:nvSpPr>
        <p:spPr>
          <a:xfrm>
            <a:off x="383721" y="4923064"/>
            <a:ext cx="14018648" cy="1306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de-DE" sz="1400" i="1" kern="1200" dirty="0">
                <a:solidFill>
                  <a:srgbClr val="1A556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 Userin schreibt: </a:t>
            </a:r>
          </a:p>
          <a:p>
            <a:pPr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de-DE" sz="1400" i="1" kern="1200" dirty="0">
                <a:solidFill>
                  <a:srgbClr val="1A556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de-DE" sz="1400" b="1" i="1" u="sng" kern="1200" dirty="0">
                <a:solidFill>
                  <a:srgbClr val="9999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Soros selber ist jüdischer Abstammung. </a:t>
            </a:r>
          </a:p>
          <a:p>
            <a:pPr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de-DE" sz="1400" b="1" i="1" u="sng" kern="1200" dirty="0">
                <a:solidFill>
                  <a:srgbClr val="9999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Es kann sich jeder denkende Mensch einen Reim darauf machen</a:t>
            </a:r>
            <a:r>
              <a:rPr lang="de-DE" sz="1400" i="1" kern="1200" dirty="0">
                <a:solidFill>
                  <a:srgbClr val="1A556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endParaRPr lang="de-AT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de-DE" sz="1400" i="1" kern="1200" dirty="0">
                <a:solidFill>
                  <a:srgbClr val="1A556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 anderer schreibt: „</a:t>
            </a:r>
            <a:r>
              <a:rPr lang="de-DE" sz="1400" b="1" i="1" u="sng" kern="1200" dirty="0">
                <a:solidFill>
                  <a:srgbClr val="1A556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Richtig, Herr Gudenus. Leider kommt jetzt die Kaderschmiede von Soros nach Österreich. </a:t>
            </a:r>
            <a:endParaRPr lang="de-AT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Quellbild anzeigen">
            <a:extLst>
              <a:ext uri="{FF2B5EF4-FFF2-40B4-BE49-F238E27FC236}">
                <a16:creationId xmlns:a16="http://schemas.microsoft.com/office/drawing/2014/main" id="{E93DABB9-4093-4DB6-A32E-37791F259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68" y="1821316"/>
            <a:ext cx="46863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ellbild anzeigen">
            <a:extLst>
              <a:ext uri="{FF2B5EF4-FFF2-40B4-BE49-F238E27FC236}">
                <a16:creationId xmlns:a16="http://schemas.microsoft.com/office/drawing/2014/main" id="{06EBC5D8-C4B1-47AB-B5E4-CE3B903F7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440" y="2718916"/>
            <a:ext cx="2762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49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83568-2091-4FEF-93A4-1A237A63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289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0070C0"/>
                </a:solidFill>
              </a:rPr>
              <a:t>Holocaust-Relativierungen</a:t>
            </a:r>
            <a:br>
              <a:rPr lang="de-DE" sz="2800" dirty="0"/>
            </a:br>
            <a:endParaRPr lang="de-A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2A9696-1764-483E-9944-A100D12744A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67" y="1977652"/>
            <a:ext cx="2781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034B29C-B76F-480A-90CB-55889A81C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62" y="1398042"/>
            <a:ext cx="3744000" cy="244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ellbild anzeigen">
            <a:extLst>
              <a:ext uri="{FF2B5EF4-FFF2-40B4-BE49-F238E27FC236}">
                <a16:creationId xmlns:a16="http://schemas.microsoft.com/office/drawing/2014/main" id="{38B77A47-AF29-4188-989D-6CFFE99E73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562" y="388784"/>
            <a:ext cx="4176000" cy="278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Quellbild anzeigen">
            <a:extLst>
              <a:ext uri="{FF2B5EF4-FFF2-40B4-BE49-F238E27FC236}">
                <a16:creationId xmlns:a16="http://schemas.microsoft.com/office/drawing/2014/main" id="{625B1357-E78E-4CBD-93CF-6097915D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48" y="3882652"/>
            <a:ext cx="4536000" cy="25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ld">
            <a:extLst>
              <a:ext uri="{FF2B5EF4-FFF2-40B4-BE49-F238E27FC236}">
                <a16:creationId xmlns:a16="http://schemas.microsoft.com/office/drawing/2014/main" id="{25DBAFC2-C5AC-44B4-A0F0-4B4349CDD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562" y="3107259"/>
            <a:ext cx="2880000" cy="351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45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FFED0-8BC1-4A10-ACF9-F89C83E3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211"/>
            <a:ext cx="2580503" cy="45308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de-AT" sz="1800" dirty="0">
                <a:solidFill>
                  <a:srgbClr val="34343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AT" sz="1800" dirty="0">
                <a:solidFill>
                  <a:srgbClr val="34343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AT" sz="1800" dirty="0">
                <a:solidFill>
                  <a:srgbClr val="34343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Foto: 20.3.2021 APA/Georg Hochmuth</a:t>
            </a:r>
            <a:b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dirty="0"/>
          </a:p>
        </p:txBody>
      </p:sp>
      <p:pic>
        <p:nvPicPr>
          <p:cNvPr id="6" name="Bild 4">
            <a:extLst>
              <a:ext uri="{FF2B5EF4-FFF2-40B4-BE49-F238E27FC236}">
                <a16:creationId xmlns:a16="http://schemas.microsoft.com/office/drawing/2014/main" id="{0446C8F8-8027-4AC9-BBED-F9FC7E29FF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" y="1414463"/>
            <a:ext cx="714375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1" descr="Folie 7 von 13">
            <a:extLst>
              <a:ext uri="{FF2B5EF4-FFF2-40B4-BE49-F238E27FC236}">
                <a16:creationId xmlns:a16="http://schemas.microsoft.com/office/drawing/2014/main" id="{C8C5DCFD-F18F-4DB2-A7B0-3020FF4F905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24523"/>
            <a:ext cx="5181600" cy="39334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7AA48B-083B-4A02-9002-39A274C450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2694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4195E-4C4F-4A2C-B035-D30CDA74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070" y="1103870"/>
            <a:ext cx="4458729" cy="586818"/>
          </a:xfrm>
        </p:spPr>
        <p:txBody>
          <a:bodyPr>
            <a:normAutofit/>
          </a:bodyPr>
          <a:lstStyle/>
          <a:p>
            <a:r>
              <a:rPr lang="de-DE" sz="1200" b="0" i="0" dirty="0">
                <a:solidFill>
                  <a:srgbClr val="777777"/>
                </a:solidFill>
                <a:effectLst/>
                <a:latin typeface="Rotation LT W01 Roman"/>
              </a:rPr>
              <a:t>Querdenker verbreiten die Verschwörungstheorien der US-Bewegung </a:t>
            </a:r>
            <a:r>
              <a:rPr lang="de-DE" sz="1200" b="0" i="0" dirty="0" err="1">
                <a:solidFill>
                  <a:srgbClr val="777777"/>
                </a:solidFill>
                <a:effectLst/>
                <a:latin typeface="Rotation LT W01 Roman"/>
              </a:rPr>
              <a:t>QAnon</a:t>
            </a:r>
            <a:r>
              <a:rPr lang="de-DE" sz="1200" b="0" i="0" dirty="0">
                <a:solidFill>
                  <a:srgbClr val="777777"/>
                </a:solidFill>
                <a:effectLst/>
                <a:latin typeface="Rotation LT W01 Roman"/>
              </a:rPr>
              <a:t>/ dpa, Cicero, 30.10.2020</a:t>
            </a:r>
            <a:endParaRPr lang="de-AT" sz="1200" dirty="0"/>
          </a:p>
        </p:txBody>
      </p:sp>
      <p:pic>
        <p:nvPicPr>
          <p:cNvPr id="1026" name="Picture 2" descr="verschwoerungstheoretiker-querdenker-quanon-trump-us-praesidentschaftswahl">
            <a:extLst>
              <a:ext uri="{FF2B5EF4-FFF2-40B4-BE49-F238E27FC236}">
                <a16:creationId xmlns:a16="http://schemas.microsoft.com/office/drawing/2014/main" id="{6569CC05-AF1B-49BF-9CAB-8BDD953B027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20" y="0"/>
            <a:ext cx="5181600" cy="290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Quellbild anzeigen">
            <a:extLst>
              <a:ext uri="{FF2B5EF4-FFF2-40B4-BE49-F238E27FC236}">
                <a16:creationId xmlns:a16="http://schemas.microsoft.com/office/drawing/2014/main" id="{ADD886E7-EC1F-4944-B424-91941A4193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9" y="1565535"/>
            <a:ext cx="5181600" cy="291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8959D2A-3666-4CBF-9C8E-62F0389F1677}"/>
              </a:ext>
            </a:extLst>
          </p:cNvPr>
          <p:cNvSpPr txBox="1"/>
          <p:nvPr/>
        </p:nvSpPr>
        <p:spPr>
          <a:xfrm>
            <a:off x="914400" y="1103870"/>
            <a:ext cx="346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3E3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 </a:t>
            </a:r>
            <a:r>
              <a:rPr lang="de-DE" sz="1200" dirty="0" err="1">
                <a:solidFill>
                  <a:srgbClr val="3E3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QAnon</a:t>
            </a:r>
            <a:r>
              <a:rPr lang="de-DE" sz="1200" dirty="0">
                <a:solidFill>
                  <a:srgbClr val="3E3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-Anhänger auf einer Protestveranstaltung </a:t>
            </a:r>
            <a:br>
              <a:rPr lang="de-DE" sz="1200" dirty="0">
                <a:solidFill>
                  <a:srgbClr val="3E3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dirty="0">
                <a:solidFill>
                  <a:srgbClr val="3E3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New York City.© </a:t>
            </a:r>
            <a:r>
              <a:rPr lang="de-DE" sz="1200" dirty="0" err="1">
                <a:solidFill>
                  <a:srgbClr val="3E3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reuters</a:t>
            </a:r>
            <a:r>
              <a:rPr lang="de-DE" sz="1200" dirty="0">
                <a:solidFill>
                  <a:srgbClr val="3E3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/Stephanie </a:t>
            </a:r>
            <a:r>
              <a:rPr lang="de-DE" sz="1200" dirty="0" err="1">
                <a:solidFill>
                  <a:srgbClr val="3E3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Keit</a:t>
            </a:r>
            <a:endParaRPr lang="de-A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97CC349-97B9-4427-93A2-8C8F551CF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08" y="2908040"/>
            <a:ext cx="491278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3D90314-EA69-40CB-B3BB-F6B51E616CA8}"/>
              </a:ext>
            </a:extLst>
          </p:cNvPr>
          <p:cNvSpPr txBox="1"/>
          <p:nvPr/>
        </p:nvSpPr>
        <p:spPr>
          <a:xfrm>
            <a:off x="131369" y="4983534"/>
            <a:ext cx="5223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Querdenker-Demonstration in </a:t>
            </a:r>
            <a:r>
              <a:rPr lang="de-DE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Deurschland</a:t>
            </a:r>
            <a:r>
              <a:rPr lang="de-DE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Eine </a:t>
            </a:r>
            <a:r>
              <a:rPr lang="de-DE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QAnon</a:t>
            </a:r>
            <a:r>
              <a:rPr lang="de-DE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-Anhängerin bei einer Corona-Demo (Ende Mai) der FPÖ in Wien.</a:t>
            </a:r>
          </a:p>
          <a:p>
            <a:r>
              <a:rPr lang="de-DE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Foto: </a:t>
            </a:r>
            <a:r>
              <a:rPr lang="de-DE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de-DE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(Bericht ORF online, </a:t>
            </a:r>
            <a:r>
              <a:rPr lang="de-AT" sz="12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13.8.2020)</a:t>
            </a:r>
            <a:endParaRPr lang="de-AT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8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67957-39E1-43A3-ACFA-0D79B411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b="1" dirty="0">
                <a:solidFill>
                  <a:srgbClr val="008000"/>
                </a:solidFill>
                <a:latin typeface="arial" panose="020B0604020202020204" pitchFamily="34" charset="0"/>
              </a:rPr>
            </a:br>
            <a:r>
              <a:rPr lang="de-DE" b="1" dirty="0">
                <a:solidFill>
                  <a:srgbClr val="008000"/>
                </a:solidFill>
                <a:latin typeface="arial" panose="020B0604020202020204" pitchFamily="34" charset="0"/>
              </a:rPr>
              <a:t>Was bedeutet </a:t>
            </a:r>
            <a:r>
              <a:rPr lang="de-DE" b="1" i="1" dirty="0">
                <a:solidFill>
                  <a:srgbClr val="008000"/>
                </a:solidFill>
                <a:latin typeface="arial" panose="020B0604020202020204" pitchFamily="34" charset="0"/>
              </a:rPr>
              <a:t>WWG1WGA</a:t>
            </a:r>
            <a:r>
              <a:rPr lang="de-DE" b="1" dirty="0">
                <a:solidFill>
                  <a:srgbClr val="008000"/>
                </a:solidFill>
                <a:latin typeface="arial" panose="020B0604020202020204" pitchFamily="34" charset="0"/>
              </a:rPr>
              <a:t>?</a:t>
            </a:r>
            <a:br>
              <a:rPr lang="de-DE" dirty="0">
                <a:solidFill>
                  <a:srgbClr val="008000"/>
                </a:solidFill>
                <a:latin typeface="arial" panose="020B0604020202020204" pitchFamily="34" charset="0"/>
              </a:rPr>
            </a:b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292E21-0099-40FB-97C0-5C59F9508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meisten Anhänger der </a:t>
            </a:r>
            <a:r>
              <a:rPr lang="de-DE" sz="2000" b="0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QAnon</a:t>
            </a:r>
            <a:r>
              <a:rPr lang="de-DE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-Bewegung tragen offen den Buchstaben </a:t>
            </a:r>
            <a:r>
              <a:rPr lang="de-DE" sz="2000" b="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„Q“</a:t>
            </a:r>
            <a:r>
              <a:rPr lang="de-DE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und bekennen sich somit zu dieser Bewegung. Neben dem Buchstaben </a:t>
            </a:r>
            <a:r>
              <a:rPr lang="de-DE" sz="2000" b="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„Q“</a:t>
            </a:r>
            <a:r>
              <a:rPr lang="de-DE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verwenden sie auch immer wieder die Abkürzung </a:t>
            </a:r>
            <a:r>
              <a:rPr lang="de-DE" sz="20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WWG1WGA</a:t>
            </a:r>
            <a:r>
              <a:rPr lang="de-DE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Diese Abkürzung steht für den </a:t>
            </a:r>
            <a:r>
              <a:rPr lang="de-DE" sz="2000" b="0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Solgan</a:t>
            </a:r>
            <a:r>
              <a:rPr lang="de-DE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de-DE" sz="20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de-DE" sz="2000" b="1" i="1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de-DE" sz="20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i="1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20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i="1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de-DE" sz="20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i="1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de-DE" sz="20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b="1" i="1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20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i="1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de-DE" sz="20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all“</a:t>
            </a:r>
            <a:r>
              <a:rPr lang="de-DE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Dies bedeutet in etwa übersetzt </a:t>
            </a:r>
            <a:r>
              <a:rPr lang="de-DE" sz="20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„Dort, wohin einer geht, dorthin gehen alle“</a:t>
            </a:r>
            <a:r>
              <a:rPr lang="de-DE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bzw. „</a:t>
            </a:r>
            <a:r>
              <a:rPr lang="de-DE" sz="20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Wohin einer geht, da gehen alle hin</a:t>
            </a:r>
            <a:r>
              <a:rPr lang="de-DE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„.</a:t>
            </a:r>
          </a:p>
          <a:p>
            <a:pPr algn="l"/>
            <a:r>
              <a:rPr lang="de-DE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Aussage kann so verstanden werden, dass die Mitglieder sich unterstützen und (einer Person) folgen. Gerade, dass sie einer Person folgen, kann vielfältig interpretiert werden: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b="0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QAnon</a:t>
            </a:r>
            <a:r>
              <a:rPr lang="de-DE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-Anhänger folgen einer Person und sind bereit den Weg zu gehen. (Wer ist diese Person?)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b="0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QAnon</a:t>
            </a:r>
            <a:r>
              <a:rPr lang="de-DE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-Anhänger unterstützt andere </a:t>
            </a:r>
            <a:r>
              <a:rPr lang="de-DE" sz="2000" b="0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QAnon</a:t>
            </a:r>
            <a:r>
              <a:rPr lang="de-DE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-Anhänger, die z.B. eingesperrt sind oder in Haft. (Somit kann das WWG1WGA fast wie eine Drohung verstanden werden.)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Bei </a:t>
            </a:r>
            <a:r>
              <a:rPr lang="de-DE" sz="2000" b="0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QAnon</a:t>
            </a:r>
            <a:r>
              <a:rPr lang="de-DE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geht einer voraus und tausende folgen. (Dies kann als Anspruch interpretiert werden, dass </a:t>
            </a:r>
            <a:r>
              <a:rPr lang="de-DE" sz="2000" b="0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QAnon</a:t>
            </a:r>
            <a:r>
              <a:rPr lang="de-DE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eine (Massen-)Bewegung sein will.</a:t>
            </a:r>
          </a:p>
          <a:p>
            <a:pPr algn="l"/>
            <a:endParaRPr lang="de-DE" sz="20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9038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ellbild anzeigen">
            <a:extLst>
              <a:ext uri="{FF2B5EF4-FFF2-40B4-BE49-F238E27FC236}">
                <a16:creationId xmlns:a16="http://schemas.microsoft.com/office/drawing/2014/main" id="{2088CEFE-46FB-470B-B604-4911EAD12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41" y="1080000"/>
            <a:ext cx="4098791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EF66E6F9-7DE3-44D6-82CE-57C132869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67" y="49775"/>
            <a:ext cx="385762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ie kritisierte TTIP-Karikatur von 2016: Dieter Hanitzsch zeigte sie im Bayerischen Rundfunk. &quot;Für mich symbolisiert die Krake eher den Versuch, eine weltweite Macht zu werden&quot;, sagt Hanitzsch heute.">
            <a:extLst>
              <a:ext uri="{FF2B5EF4-FFF2-40B4-BE49-F238E27FC236}">
                <a16:creationId xmlns:a16="http://schemas.microsoft.com/office/drawing/2014/main" id="{B86552F2-A64E-4F4E-ADD3-760D1DCE1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461" y="0"/>
            <a:ext cx="315951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in Bild, das Text, Geburtstag, ausgestaltet enthält.&#10;&#10;Automatisch generierte Beschreibung">
            <a:extLst>
              <a:ext uri="{FF2B5EF4-FFF2-40B4-BE49-F238E27FC236}">
                <a16:creationId xmlns:a16="http://schemas.microsoft.com/office/drawing/2014/main" id="{E7E57659-00D4-4AC6-BF70-12F16254F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7953" y="2241000"/>
            <a:ext cx="2634628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671FDDE2-BCC3-47D3-A9FF-0A9F44953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25" y="3180522"/>
            <a:ext cx="2454965" cy="3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Quellbild anzeigen">
            <a:extLst>
              <a:ext uri="{FF2B5EF4-FFF2-40B4-BE49-F238E27FC236}">
                <a16:creationId xmlns:a16="http://schemas.microsoft.com/office/drawing/2014/main" id="{F0E1F6F6-B573-4980-B2FC-F47A7333F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068" y="4283247"/>
            <a:ext cx="2300513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9A1A767-BD88-4799-BE6A-3EF578C57685}"/>
              </a:ext>
            </a:extLst>
          </p:cNvPr>
          <p:cNvSpPr txBox="1"/>
          <p:nvPr/>
        </p:nvSpPr>
        <p:spPr>
          <a:xfrm>
            <a:off x="4777946" y="6367848"/>
            <a:ext cx="4588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Aggression, Terror, Antikommunismus, </a:t>
            </a:r>
            <a:r>
              <a:rPr lang="de-A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Antisowjetismus</a:t>
            </a:r>
            <a:r>
              <a:rPr lang="de-A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2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Hochstaplerei</a:t>
            </a:r>
            <a:r>
              <a:rPr lang="de-AT" sz="12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AT" sz="12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Abenteuertum</a:t>
            </a:r>
            <a:r>
              <a:rPr lang="de-AT" sz="1200" b="0" i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de-A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Provokation, </a:t>
            </a:r>
          </a:p>
        </p:txBody>
      </p:sp>
    </p:spTree>
    <p:extLst>
      <p:ext uri="{BB962C8B-B14F-4D97-AF65-F5344CB8AC3E}">
        <p14:creationId xmlns:p14="http://schemas.microsoft.com/office/powerpoint/2010/main" val="1861468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0F3803E-E41D-4BD4-A68B-4815B3579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865" y="457200"/>
            <a:ext cx="890426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1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403AC-D699-43B9-B4F7-6E5B26069FA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br>
              <a:rPr lang="de-AT" dirty="0">
                <a:solidFill>
                  <a:schemeClr val="accent1"/>
                </a:solidFill>
              </a:rPr>
            </a:br>
            <a:r>
              <a:rPr lang="de-AT" b="1" dirty="0">
                <a:solidFill>
                  <a:schemeClr val="accent1"/>
                </a:solidFill>
              </a:rPr>
              <a:t>Ritualmord- und Brunnenvergiftungsmythen</a:t>
            </a:r>
            <a:br>
              <a:rPr lang="de-AT" b="1" dirty="0">
                <a:solidFill>
                  <a:schemeClr val="accent1"/>
                </a:solidFill>
              </a:rPr>
            </a:br>
            <a:endParaRPr lang="de-AT" b="1" dirty="0">
              <a:solidFill>
                <a:schemeClr val="accent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D16B0D-FD59-4D64-A761-09E4E982B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3055" y="1681163"/>
            <a:ext cx="5123234" cy="510102"/>
          </a:xfrm>
        </p:spPr>
        <p:txBody>
          <a:bodyPr>
            <a:normAutofit/>
          </a:bodyPr>
          <a:lstStyle/>
          <a:p>
            <a:r>
              <a:rPr lang="de-AT" sz="1200" b="0" dirty="0"/>
              <a:t>„Wallfahrtsbild“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704219-BC82-47E6-AAFD-06C62E222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7367" y="1681163"/>
            <a:ext cx="3711577" cy="510102"/>
          </a:xfrm>
        </p:spPr>
        <p:txBody>
          <a:bodyPr>
            <a:normAutofit/>
          </a:bodyPr>
          <a:lstStyle/>
          <a:p>
            <a:r>
              <a:rPr lang="de-AT" sz="1200" b="0" dirty="0"/>
              <a:t>Undadierter Holzstich aus dem 19. Jhdt., franz. Nationalbibliothek</a:t>
            </a:r>
          </a:p>
        </p:txBody>
      </p:sp>
      <p:pic>
        <p:nvPicPr>
          <p:cNvPr id="7" name="Picture 2" descr="Quellbild anzeigen">
            <a:extLst>
              <a:ext uri="{FF2B5EF4-FFF2-40B4-BE49-F238E27FC236}">
                <a16:creationId xmlns:a16="http://schemas.microsoft.com/office/drawing/2014/main" id="{6DCA962C-586B-4B08-9F09-D0C04794FD9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68" y="2333965"/>
            <a:ext cx="2967885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uellbild anzeigen">
            <a:extLst>
              <a:ext uri="{FF2B5EF4-FFF2-40B4-BE49-F238E27FC236}">
                <a16:creationId xmlns:a16="http://schemas.microsoft.com/office/drawing/2014/main" id="{39D9FF2E-AB07-4691-8EAE-63A80D48A8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10" y="2333965"/>
            <a:ext cx="2523942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8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043E5C2-F173-4A39-826B-385045747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1" r="2930" b="-2"/>
          <a:stretch/>
        </p:blipFill>
        <p:spPr bwMode="auto">
          <a:xfrm>
            <a:off x="107004" y="1191329"/>
            <a:ext cx="5070475" cy="3275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E450E8E-4F8C-4287-90CA-EA1B973509CC}"/>
              </a:ext>
            </a:extLst>
          </p:cNvPr>
          <p:cNvSpPr txBox="1"/>
          <p:nvPr/>
        </p:nvSpPr>
        <p:spPr>
          <a:xfrm>
            <a:off x="107004" y="2828836"/>
            <a:ext cx="9034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8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EE0CE53-0140-4AC3-963E-9F6602CE01BF}"/>
              </a:ext>
            </a:extLst>
          </p:cNvPr>
          <p:cNvSpPr txBox="1"/>
          <p:nvPr/>
        </p:nvSpPr>
        <p:spPr>
          <a:xfrm>
            <a:off x="107004" y="4626521"/>
            <a:ext cx="47762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kern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Die </a:t>
            </a:r>
            <a:r>
              <a:rPr lang="en-US" sz="1400" i="0" kern="12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Abbildung</a:t>
            </a:r>
            <a:r>
              <a:rPr lang="en-US" sz="1400" i="0" kern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00" i="0" kern="12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erschien</a:t>
            </a:r>
            <a:r>
              <a:rPr lang="en-US" sz="1400" i="0" kern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auf dem </a:t>
            </a:r>
            <a:r>
              <a:rPr lang="en-US" sz="1400" i="0" kern="12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Titelblatt</a:t>
            </a:r>
            <a:r>
              <a:rPr lang="en-US" sz="1400" i="0" kern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der </a:t>
            </a:r>
            <a:r>
              <a:rPr lang="en-US" sz="1400" i="0" kern="12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französischen</a:t>
            </a:r>
            <a:r>
              <a:rPr lang="en-US" sz="1400" i="0" kern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400" i="0" kern="12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Zeitschrift</a:t>
            </a:r>
            <a:r>
              <a:rPr lang="en-US" sz="1400" i="0" kern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'La libre Parole', die am 28. </a:t>
            </a:r>
            <a:r>
              <a:rPr lang="en-US" sz="1400" i="0" kern="12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Oktober</a:t>
            </a:r>
            <a:r>
              <a:rPr lang="en-US" sz="1400" i="0" kern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1893 </a:t>
            </a:r>
            <a:r>
              <a:rPr lang="en-US" sz="1400" i="0" kern="12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erschien</a:t>
            </a:r>
            <a:r>
              <a:rPr lang="en-US" sz="1400" i="0" kern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br>
              <a:rPr lang="en-US" sz="1400" i="0" kern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1400" i="0" kern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© </a:t>
            </a:r>
            <a:r>
              <a:rPr lang="en-US" sz="1400" i="0" kern="12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dpa</a:t>
            </a:r>
            <a:r>
              <a:rPr lang="en-US" sz="1400" i="0" kern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/picture-alliance</a:t>
            </a:r>
            <a:b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de-AT" dirty="0"/>
          </a:p>
        </p:txBody>
      </p:sp>
      <p:pic>
        <p:nvPicPr>
          <p:cNvPr id="2050" name="Picture 2" descr="Quellbild anzeigen">
            <a:extLst>
              <a:ext uri="{FF2B5EF4-FFF2-40B4-BE49-F238E27FC236}">
                <a16:creationId xmlns:a16="http://schemas.microsoft.com/office/drawing/2014/main" id="{26B5DD8D-15F2-4860-BD05-6F153D7EB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77" y="-17063"/>
            <a:ext cx="4389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Quellbild anzeigen">
            <a:extLst>
              <a:ext uri="{FF2B5EF4-FFF2-40B4-BE49-F238E27FC236}">
                <a16:creationId xmlns:a16="http://schemas.microsoft.com/office/drawing/2014/main" id="{30078D4D-4AEA-487E-AE92-A4A69466B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4314" y="1746379"/>
            <a:ext cx="2319338" cy="3457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5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A4EC67-008C-41A4-AA3A-005497E0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b="1" dirty="0" err="1">
                <a:solidFill>
                  <a:schemeClr val="accent1"/>
                </a:solidFill>
              </a:rPr>
              <a:t>Nationalsozialismus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11" name="Picture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D777F-7077-4AFD-9011-E72335073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4661" y="2122053"/>
            <a:ext cx="1950638" cy="36407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Quellbild anzeigen">
            <a:extLst>
              <a:ext uri="{FF2B5EF4-FFF2-40B4-BE49-F238E27FC236}">
                <a16:creationId xmlns:a16="http://schemas.microsoft.com/office/drawing/2014/main" id="{A7498CB6-FBE0-47F5-B6D8-394FB7E09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r="24929"/>
          <a:stretch/>
        </p:blipFill>
        <p:spPr bwMode="auto">
          <a:xfrm>
            <a:off x="4341160" y="2122053"/>
            <a:ext cx="3025775" cy="3457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 8" descr="Anti-jüdisches Plakat an einer Berliner Litfasssäule zu Beginn der 1930er Jahre. Das Plakat ruft zum Boykott jüdischer Geschäfte auf.">
            <a:hlinkClick r:id="rId4"/>
            <a:extLst>
              <a:ext uri="{FF2B5EF4-FFF2-40B4-BE49-F238E27FC236}">
                <a16:creationId xmlns:a16="http://schemas.microsoft.com/office/drawing/2014/main" id="{E0EFF2D5-BFC5-4AAA-8DA5-F50B08DF654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73" y="1977675"/>
            <a:ext cx="4032000" cy="36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Quellbild anzeigen">
            <a:extLst>
              <a:ext uri="{FF2B5EF4-FFF2-40B4-BE49-F238E27FC236}">
                <a16:creationId xmlns:a16="http://schemas.microsoft.com/office/drawing/2014/main" id="{AE2C5036-7311-4CD5-B6C6-AC3726B543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1798" y="1620006"/>
            <a:ext cx="3092862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2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782EE-5017-4237-88E4-7622D5B8A47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de-AT" b="1" dirty="0">
                <a:solidFill>
                  <a:schemeClr val="accent1"/>
                </a:solidFill>
              </a:rPr>
              <a:t>Henry Ford: Verbreiter der </a:t>
            </a:r>
            <a:r>
              <a:rPr lang="de-AT" b="1" i="1" dirty="0">
                <a:solidFill>
                  <a:schemeClr val="accent1"/>
                </a:solidFill>
              </a:rPr>
              <a:t>Protokolle der Weisen von Zion</a:t>
            </a:r>
          </a:p>
        </p:txBody>
      </p:sp>
      <p:pic>
        <p:nvPicPr>
          <p:cNvPr id="5" name="Picture 2" descr="Quellbild anzeigen">
            <a:extLst>
              <a:ext uri="{FF2B5EF4-FFF2-40B4-BE49-F238E27FC236}">
                <a16:creationId xmlns:a16="http://schemas.microsoft.com/office/drawing/2014/main" id="{8C82E871-8AE4-47CC-8068-D368784E3F8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13" y="1685436"/>
            <a:ext cx="28737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Quellbild anzeigen">
            <a:extLst>
              <a:ext uri="{FF2B5EF4-FFF2-40B4-BE49-F238E27FC236}">
                <a16:creationId xmlns:a16="http://schemas.microsoft.com/office/drawing/2014/main" id="{FF322552-029C-4876-911A-0A6E0401A1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4" y="1690688"/>
            <a:ext cx="32035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A8B449B7-A709-4E67-A504-3FBC09A0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43" y="1685436"/>
            <a:ext cx="30861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3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EDDF53-0851-48D4-A466-6FE0DCE91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2" cy="1576446"/>
            <a:chOff x="0" y="0"/>
            <a:chExt cx="12192002" cy="157644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74D04C-85E8-4A3E-90D7-86A10AE04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97020A-86B6-43BD-A2AA-66AE72CA3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0C6C743-32FE-4E24-AA22-45D3B1C7C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EACEED1-661B-4943-A2FB-7F79D51D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7695"/>
            <a:ext cx="9724030" cy="8342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Illuminati </a:t>
            </a:r>
          </a:p>
        </p:txBody>
      </p:sp>
      <p:pic>
        <p:nvPicPr>
          <p:cNvPr id="5" name="Content Placeholder 4" descr="illuminati-dollar-1">
            <a:extLst>
              <a:ext uri="{FF2B5EF4-FFF2-40B4-BE49-F238E27FC236}">
                <a16:creationId xmlns:a16="http://schemas.microsoft.com/office/drawing/2014/main" id="{AB1F147A-4316-4C98-BA85-2F815797FBF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9061" y="1760588"/>
            <a:ext cx="2844001" cy="213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A5A14D-FCFF-4F79-909D-37A9A8C1C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5817" y="3943733"/>
            <a:ext cx="1982156" cy="38874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Freimaurersymbol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8F526E-E385-4659-ADAA-F3AF93946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17" y="2668836"/>
            <a:ext cx="2095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Quellbild anzeigen">
            <a:extLst>
              <a:ext uri="{FF2B5EF4-FFF2-40B4-BE49-F238E27FC236}">
                <a16:creationId xmlns:a16="http://schemas.microsoft.com/office/drawing/2014/main" id="{49C3F777-CE72-49FC-B21D-5863D14AA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86" y="4030911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Quellbild anzeigen">
            <a:extLst>
              <a:ext uri="{FF2B5EF4-FFF2-40B4-BE49-F238E27FC236}">
                <a16:creationId xmlns:a16="http://schemas.microsoft.com/office/drawing/2014/main" id="{7557408C-A727-45B9-AD23-2A82F3E24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730" y="1717920"/>
            <a:ext cx="30152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91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06A9D2DC-C4DC-406C-950B-69E5E6688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80" y="735002"/>
            <a:ext cx="5181600" cy="239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D6CC898-9F74-4518-87E5-F0E66F92A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58" y="3730557"/>
            <a:ext cx="5181600" cy="239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15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llbild anzeigen">
            <a:extLst>
              <a:ext uri="{FF2B5EF4-FFF2-40B4-BE49-F238E27FC236}">
                <a16:creationId xmlns:a16="http://schemas.microsoft.com/office/drawing/2014/main" id="{8059B888-175B-4F22-897F-3F6DFADBC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69" y="965680"/>
            <a:ext cx="10086010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16F5721-F4C0-42C2-AE49-401AB6AC1493}"/>
              </a:ext>
            </a:extLst>
          </p:cNvPr>
          <p:cNvSpPr txBox="1"/>
          <p:nvPr/>
        </p:nvSpPr>
        <p:spPr>
          <a:xfrm>
            <a:off x="1429965" y="596348"/>
            <a:ext cx="518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/>
              <a:t>Facebook Posting von Strache, 2012, Screenshot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97186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Breitbild</PresentationFormat>
  <Paragraphs>38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Rotation LT W01 Roman</vt:lpstr>
      <vt:lpstr>Tiempos Headline</vt:lpstr>
      <vt:lpstr>Times New Roman</vt:lpstr>
      <vt:lpstr>Office</vt:lpstr>
      <vt:lpstr>Helga Embacher Verschwörungsmythen und Antisemitismus</vt:lpstr>
      <vt:lpstr>PowerPoint-Präsentation</vt:lpstr>
      <vt:lpstr> Ritualmord- und Brunnenvergiftungsmythen </vt:lpstr>
      <vt:lpstr>PowerPoint-Präsentation</vt:lpstr>
      <vt:lpstr>Nationalsozialismus</vt:lpstr>
      <vt:lpstr>Henry Ford: Verbreiter der Protokolle der Weisen von Zion</vt:lpstr>
      <vt:lpstr>Illuminati </vt:lpstr>
      <vt:lpstr>PowerPoint-Präsentation</vt:lpstr>
      <vt:lpstr>PowerPoint-Präsentation</vt:lpstr>
      <vt:lpstr>Susanne Winter </vt:lpstr>
      <vt:lpstr>Ein Transparent der Identitären-Parallelorganisation "Die Österreicher". Foto: Markus Sulzbacher </vt:lpstr>
      <vt:lpstr>„Umvolkung“ in Österreich</vt:lpstr>
      <vt:lpstr>„Soros“ als Code für Antisemitismus</vt:lpstr>
      <vt:lpstr>   Cartoon von Ben Garrison (2017), das den Offizier McMasters und Petraeus (ehem. Direktor von CIA) als Puppen von Soros und den Rothschilds darstellt.  </vt:lpstr>
      <vt:lpstr>Soros in der österreichischen  Innenpolitik</vt:lpstr>
      <vt:lpstr>Holocaust-Relativierungen </vt:lpstr>
      <vt:lpstr>   Foto: 20.3.2021 APA/Georg Hochmuth  </vt:lpstr>
      <vt:lpstr>Querdenker verbreiten die Verschwörungstheorien der US-Bewegung QAnon/ dpa, Cicero, 30.10.2020</vt:lpstr>
      <vt:lpstr> Was bedeutet WWG1WGA?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Helga Embacher</dc:creator>
  <cp:lastModifiedBy>Helga Embacher</cp:lastModifiedBy>
  <cp:revision>8</cp:revision>
  <dcterms:created xsi:type="dcterms:W3CDTF">2021-04-19T14:49:25Z</dcterms:created>
  <dcterms:modified xsi:type="dcterms:W3CDTF">2021-09-25T06:41:09Z</dcterms:modified>
</cp:coreProperties>
</file>